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13"/>
      <p:bold r:id="rId14"/>
      <p:italic r:id="rId15"/>
      <p:boldItalic r:id="rId16"/>
    </p:embeddedFont>
    <p:embeddedFont>
      <p:font typeface="Oswald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513f5655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513f5655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52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513f5655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513f5655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513f5655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513f5655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513f5655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513f5655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513f5655b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513f5655b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13f5655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513f5655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13f5655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13f5655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513f5655b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513f5655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6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7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Sentiment Analysis on Restaurant Tweets in R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Leila Ouellaj, Puneet Bhatia, Laith Barakat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8070 Spring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 / 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Available Tools for Sentiment Analysis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There are two categories of tools available for sentiment analysis: open source and Software as a Service (SaaS).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Open Source APIs for Sentiment Analysis –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Python – NLTK, </a:t>
            </a:r>
            <a:r>
              <a:rPr lang="en-US" dirty="0" err="1"/>
              <a:t>SpaCy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-learn, TensorFlow,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Keras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Java – </a:t>
            </a:r>
            <a:r>
              <a:rPr lang="en-US" dirty="0" err="1"/>
              <a:t>CoreNLP</a:t>
            </a:r>
            <a:r>
              <a:rPr lang="en-US" dirty="0"/>
              <a:t>, </a:t>
            </a:r>
            <a:r>
              <a:rPr lang="en-US" dirty="0" err="1"/>
              <a:t>OpenNLP</a:t>
            </a:r>
            <a:r>
              <a:rPr lang="en-US" dirty="0"/>
              <a:t>, Weka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dirty="0"/>
              <a:t>SaaS APIs for Sentiment Analysis – </a:t>
            </a:r>
            <a:r>
              <a:rPr lang="en-US" dirty="0" err="1"/>
              <a:t>MonkeyLearn</a:t>
            </a:r>
            <a:r>
              <a:rPr lang="en-US" dirty="0"/>
              <a:t>, Google Cloud NLP, IBM Watson, </a:t>
            </a:r>
            <a:r>
              <a:rPr lang="en-US" dirty="0" err="1"/>
              <a:t>Lexalytics</a:t>
            </a:r>
            <a:r>
              <a:rPr lang="en-US" dirty="0"/>
              <a:t>, </a:t>
            </a:r>
            <a:r>
              <a:rPr lang="en-US" dirty="0" err="1"/>
              <a:t>MeaningCloud</a:t>
            </a:r>
            <a:r>
              <a:rPr lang="en-US" dirty="0"/>
              <a:t>, Amazon Comprehend, </a:t>
            </a:r>
            <a:r>
              <a:rPr lang="en-US" dirty="0" err="1"/>
              <a:t>Aylien</a:t>
            </a:r>
            <a:endParaRPr lang="en-US" dirty="0"/>
          </a:p>
          <a:p>
            <a:pPr marL="0" lvl="0" indent="0"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528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Chosen Software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fr-FR" dirty="0"/>
              <a:t>Academia: R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popular</a:t>
            </a:r>
            <a:r>
              <a:rPr lang="fr-FR" dirty="0"/>
              <a:t> </a:t>
            </a:r>
            <a:r>
              <a:rPr lang="fr-FR" dirty="0" err="1"/>
              <a:t>language</a:t>
            </a:r>
            <a:r>
              <a:rPr lang="fr-FR" dirty="0"/>
              <a:t> in </a:t>
            </a:r>
            <a:r>
              <a:rPr lang="fr-FR" dirty="0" err="1"/>
              <a:t>academia</a:t>
            </a:r>
            <a:endParaRPr lang="fr-FR" dirty="0"/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Data </a:t>
            </a:r>
            <a:r>
              <a:rPr lang="fr-FR" dirty="0" err="1"/>
              <a:t>wrangling</a:t>
            </a:r>
            <a:r>
              <a:rPr lang="fr-FR" dirty="0"/>
              <a:t>: R has extensive </a:t>
            </a:r>
            <a:r>
              <a:rPr lang="fr-FR" dirty="0" err="1"/>
              <a:t>library</a:t>
            </a:r>
            <a:r>
              <a:rPr lang="fr-FR" dirty="0"/>
              <a:t> </a:t>
            </a:r>
            <a:r>
              <a:rPr lang="fr-FR" dirty="0" err="1"/>
              <a:t>tools</a:t>
            </a:r>
            <a:endParaRPr lang="fr-FR" dirty="0"/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Data </a:t>
            </a:r>
            <a:r>
              <a:rPr lang="fr-FR" dirty="0" err="1"/>
              <a:t>visualization</a:t>
            </a:r>
            <a:r>
              <a:rPr lang="fr-FR" dirty="0"/>
              <a:t>: R </a:t>
            </a:r>
            <a:r>
              <a:rPr lang="fr-FR" dirty="0" err="1"/>
              <a:t>provides</a:t>
            </a:r>
            <a:r>
              <a:rPr lang="fr-FR" dirty="0"/>
              <a:t> multiple </a:t>
            </a:r>
            <a:r>
              <a:rPr lang="fr-FR" dirty="0" err="1"/>
              <a:t>easy</a:t>
            </a:r>
            <a:r>
              <a:rPr lang="fr-FR" dirty="0"/>
              <a:t> to use packages </a:t>
            </a:r>
          </a:p>
          <a:p>
            <a:pPr marL="285750" indent="-285750">
              <a:spcAft>
                <a:spcPts val="1600"/>
              </a:spcAft>
            </a:pPr>
            <a:r>
              <a:rPr lang="fr-FR" dirty="0" err="1"/>
              <a:t>Specifity</a:t>
            </a:r>
            <a:r>
              <a:rPr lang="fr-FR" dirty="0"/>
              <a:t>: R was </a:t>
            </a:r>
            <a:r>
              <a:rPr lang="fr-FR" dirty="0" err="1"/>
              <a:t>designed</a:t>
            </a:r>
            <a:r>
              <a:rPr lang="fr-FR" dirty="0"/>
              <a:t> for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FR" dirty="0"/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Machine Learning: R </a:t>
            </a:r>
            <a:r>
              <a:rPr lang="fr-FR" dirty="0" err="1"/>
              <a:t>provides</a:t>
            </a:r>
            <a:r>
              <a:rPr lang="fr-FR" dirty="0"/>
              <a:t> and </a:t>
            </a:r>
            <a:r>
              <a:rPr lang="fr-FR" dirty="0" err="1"/>
              <a:t>develops</a:t>
            </a:r>
            <a:r>
              <a:rPr lang="fr-FR" dirty="0"/>
              <a:t> </a:t>
            </a:r>
            <a:r>
              <a:rPr lang="fr-FR" dirty="0" err="1"/>
              <a:t>tools</a:t>
            </a:r>
            <a:r>
              <a:rPr lang="fr-FR" dirty="0"/>
              <a:t> for data science</a:t>
            </a:r>
          </a:p>
          <a:p>
            <a:pPr marL="285750" indent="-285750">
              <a:spcAft>
                <a:spcPts val="1600"/>
              </a:spcAft>
            </a:pPr>
            <a:r>
              <a:rPr lang="fr-FR" dirty="0" err="1"/>
              <a:t>Availability</a:t>
            </a:r>
            <a:r>
              <a:rPr lang="fr-FR" dirty="0"/>
              <a:t>: R </a:t>
            </a:r>
            <a:r>
              <a:rPr lang="fr-FR" dirty="0" err="1"/>
              <a:t>is</a:t>
            </a:r>
            <a:r>
              <a:rPr lang="fr-FR" dirty="0"/>
              <a:t> open source</a:t>
            </a:r>
            <a:endParaRPr dirty="0"/>
          </a:p>
        </p:txBody>
      </p:sp>
      <p:pic>
        <p:nvPicPr>
          <p:cNvPr id="4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958" y="172014"/>
            <a:ext cx="1209952" cy="845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Packages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3096250"/>
            <a:ext cx="8520600" cy="14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calculating text polarity sentiment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Out-of-the-box solution packages for introductory text mining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 open source and easy to adapt, bring in new dictionaries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 less sophisticated than other available tools on the market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975" y="1170125"/>
            <a:ext cx="2289085" cy="1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338" y="239550"/>
            <a:ext cx="1773725" cy="17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773200" y="1218050"/>
            <a:ext cx="15060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FFFFFF"/>
                </a:solidFill>
              </a:rPr>
              <a:t>SentimentR</a:t>
            </a:r>
            <a:endParaRPr sz="1500" i="1">
              <a:solidFill>
                <a:srgbClr val="FFFFFF"/>
              </a:solidFill>
            </a:endParaRPr>
          </a:p>
        </p:txBody>
      </p:sp>
      <p:sp>
        <p:nvSpPr>
          <p:cNvPr id="82" name="Google Shape;82;p16"/>
          <p:cNvSpPr/>
          <p:nvPr/>
        </p:nvSpPr>
        <p:spPr>
          <a:xfrm rot="-642787">
            <a:off x="3688441" y="1455139"/>
            <a:ext cx="1773614" cy="3468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 rot="243853">
            <a:off x="3688464" y="2075683"/>
            <a:ext cx="1773560" cy="34677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450" y="1641050"/>
            <a:ext cx="938550" cy="9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5773200" y="2437250"/>
            <a:ext cx="15060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FFFFFF"/>
                </a:solidFill>
              </a:rPr>
              <a:t>syuzhet</a:t>
            </a:r>
            <a:endParaRPr sz="1500"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D</a:t>
            </a:r>
            <a:r>
              <a:rPr lang="fr-FR" dirty="0" err="1"/>
              <a:t>ata</a:t>
            </a:r>
            <a:r>
              <a:rPr lang="fr-FR" dirty="0"/>
              <a:t> collection </a:t>
            </a:r>
            <a:r>
              <a:rPr lang="fr-FR" dirty="0" err="1"/>
              <a:t>using</a:t>
            </a:r>
            <a:r>
              <a:rPr lang="fr-FR" dirty="0"/>
              <a:t> Twitter API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5376"/>
            <a:ext cx="9153755" cy="24140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Demonstration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11700" y="1298779"/>
            <a:ext cx="8520600" cy="34164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 dirty="0" err="1"/>
              <a:t>Tokenization</a:t>
            </a:r>
            <a:r>
              <a:rPr lang="fr-FR" dirty="0"/>
              <a:t> by </a:t>
            </a:r>
            <a:r>
              <a:rPr lang="fr-FR" dirty="0" err="1"/>
              <a:t>removing</a:t>
            </a:r>
            <a:r>
              <a:rPr lang="fr-FR" dirty="0"/>
              <a:t> </a:t>
            </a:r>
            <a:r>
              <a:rPr lang="fr-FR" dirty="0" err="1"/>
              <a:t>uninformative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tokenized</a:t>
            </a:r>
            <a:r>
              <a:rPr lang="fr-FR" dirty="0"/>
              <a:t> tweets as input to the </a:t>
            </a:r>
            <a:r>
              <a:rPr lang="fr-FR" dirty="0" err="1"/>
              <a:t>functions</a:t>
            </a:r>
            <a:endParaRPr lang="fr-FR" dirty="0"/>
          </a:p>
          <a:p>
            <a:pPr>
              <a:lnSpc>
                <a:spcPct val="200000"/>
              </a:lnSpc>
            </a:pPr>
            <a:r>
              <a:rPr lang="fr-FR" dirty="0" err="1"/>
              <a:t>Scoring</a:t>
            </a:r>
            <a:r>
              <a:rPr lang="fr-FR" dirty="0"/>
              <a:t> the tweets and </a:t>
            </a:r>
            <a:r>
              <a:rPr lang="fr-FR" dirty="0" err="1"/>
              <a:t>classify</a:t>
            </a:r>
            <a:r>
              <a:rPr lang="fr-FR" dirty="0"/>
              <a:t> them </a:t>
            </a:r>
            <a:r>
              <a:rPr lang="fr-FR" dirty="0" err="1"/>
              <a:t>into</a:t>
            </a:r>
            <a:r>
              <a:rPr lang="fr-FR" dirty="0"/>
              <a:t> positive and </a:t>
            </a:r>
            <a:r>
              <a:rPr lang="fr-FR" dirty="0" err="1"/>
              <a:t>negative</a:t>
            </a:r>
            <a:endParaRPr lang="fr-FR" dirty="0"/>
          </a:p>
          <a:p>
            <a:pPr>
              <a:lnSpc>
                <a:spcPct val="200000"/>
              </a:lnSpc>
            </a:pPr>
            <a:r>
              <a:rPr lang="fr-FR" dirty="0" err="1"/>
              <a:t>Visualizing</a:t>
            </a:r>
            <a:r>
              <a:rPr lang="fr-FR" dirty="0"/>
              <a:t> the </a:t>
            </a:r>
            <a:r>
              <a:rPr lang="fr-FR" dirty="0" err="1"/>
              <a:t>ouput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bar charts </a:t>
            </a:r>
          </a:p>
        </p:txBody>
      </p:sp>
    </p:spTree>
    <p:extLst>
      <p:ext uri="{BB962C8B-B14F-4D97-AF65-F5344CB8AC3E}">
        <p14:creationId xmlns:p14="http://schemas.microsoft.com/office/powerpoint/2010/main" val="282035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81" y="1404674"/>
            <a:ext cx="1603550" cy="12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800" y="1635812"/>
            <a:ext cx="1975574" cy="89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425" y="1225997"/>
            <a:ext cx="2403924" cy="18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0061" y="1589361"/>
            <a:ext cx="1229670" cy="107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249" y="1541375"/>
            <a:ext cx="873850" cy="11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6838" y="3145972"/>
            <a:ext cx="2677100" cy="180975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532950" y="3138550"/>
            <a:ext cx="2326500" cy="16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Voice of the Customer (VoC)</a:t>
            </a:r>
            <a:endParaRPr sz="1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391325" y="3161025"/>
            <a:ext cx="2326500" cy="16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Market Structure Analysis</a:t>
            </a:r>
            <a:endParaRPr sz="1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5" y="2253350"/>
            <a:ext cx="1752475" cy="7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3" y="3002507"/>
            <a:ext cx="1789300" cy="148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81" y="947474"/>
            <a:ext cx="1603550" cy="12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3800" y="1178612"/>
            <a:ext cx="1975574" cy="89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9813" y="2231599"/>
            <a:ext cx="1603550" cy="68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6936" y="3002513"/>
            <a:ext cx="1789289" cy="1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3425" y="768797"/>
            <a:ext cx="2403924" cy="18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63150" y="3002988"/>
            <a:ext cx="1789300" cy="148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88375" y="2232925"/>
            <a:ext cx="1745675" cy="6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70061" y="1132161"/>
            <a:ext cx="1229670" cy="107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14050" y="3002979"/>
            <a:ext cx="1789300" cy="148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83125" y="2303463"/>
            <a:ext cx="1603550" cy="604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82249" y="1084175"/>
            <a:ext cx="873850" cy="117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64950" y="3018277"/>
            <a:ext cx="1752475" cy="145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520819" y="2285400"/>
            <a:ext cx="160120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Trends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768900" y="4063850"/>
            <a:ext cx="33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Greater sophistication (sarcasm, nuanced tone)</a:t>
            </a:r>
            <a:endParaRPr sz="19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50" y="1277425"/>
            <a:ext cx="2374845" cy="16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950" y="2658900"/>
            <a:ext cx="2374849" cy="133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6545" y="1190926"/>
            <a:ext cx="2627704" cy="16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5036100" y="4063850"/>
            <a:ext cx="339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Larger-scale applications (politics &amp; society)</a:t>
            </a:r>
            <a:endParaRPr sz="1900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645" y="2406993"/>
            <a:ext cx="2735654" cy="15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268</Words>
  <Application>Microsoft Macintosh PowerPoint</Application>
  <PresentationFormat>On-screen Show (16:9)</PresentationFormat>
  <Paragraphs>39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Average</vt:lpstr>
      <vt:lpstr>Oswald</vt:lpstr>
      <vt:lpstr>Arial</vt:lpstr>
      <vt:lpstr>Slate</vt:lpstr>
      <vt:lpstr>Sentiment Analysis on Restaurant Tweets in R</vt:lpstr>
      <vt:lpstr>Available Tools for Sentiment Analysis</vt:lpstr>
      <vt:lpstr>Overview of Chosen Software</vt:lpstr>
      <vt:lpstr>Description of Packages</vt:lpstr>
      <vt:lpstr>Demonstration</vt:lpstr>
      <vt:lpstr>Demonstration</vt:lpstr>
      <vt:lpstr>Results</vt:lpstr>
      <vt:lpstr>Results</vt:lpstr>
      <vt:lpstr>Future Trends</vt:lpstr>
      <vt:lpstr>Q&amp;A /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on Restaurant Reviews in R</dc:title>
  <cp:lastModifiedBy>Bhatia, Puneet (bhatiapt)</cp:lastModifiedBy>
  <cp:revision>5</cp:revision>
  <dcterms:modified xsi:type="dcterms:W3CDTF">2020-04-28T14:39:55Z</dcterms:modified>
</cp:coreProperties>
</file>